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7" r:id="rId4"/>
    <p:sldId id="265" r:id="rId5"/>
    <p:sldId id="266" r:id="rId6"/>
    <p:sldId id="267" r:id="rId7"/>
    <p:sldId id="268" r:id="rId8"/>
    <p:sldId id="270" r:id="rId9"/>
    <p:sldId id="271" r:id="rId10"/>
    <p:sldId id="273" r:id="rId11"/>
    <p:sldId id="269" r:id="rId12"/>
    <p:sldId id="272" r:id="rId13"/>
    <p:sldId id="259" r:id="rId14"/>
    <p:sldId id="260" r:id="rId15"/>
    <p:sldId id="261" r:id="rId16"/>
    <p:sldId id="262" r:id="rId17"/>
    <p:sldId id="274" r:id="rId18"/>
    <p:sldId id="264" r:id="rId19"/>
    <p:sldId id="275"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9" autoAdjust="0"/>
    <p:restoredTop sz="94660"/>
  </p:normalViewPr>
  <p:slideViewPr>
    <p:cSldViewPr snapToGrid="0">
      <p:cViewPr varScale="1">
        <p:scale>
          <a:sx n="70" d="100"/>
          <a:sy n="70" d="100"/>
        </p:scale>
        <p:origin x="702"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7T02:51:44.803"/>
    </inkml:context>
    <inkml:brush xml:id="br0">
      <inkml:brushProperty name="width" value="0.35" units="cm"/>
      <inkml:brushProperty name="height" value="0.35" units="cm"/>
      <inkml:brushProperty name="color" value="#FFFFFF"/>
    </inkml:brush>
  </inkml:definitions>
  <inkml:trace contextRef="#ctx0" brushRef="#br0">0 1 24575,'0'0'-8191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7T03:06:11.137"/>
    </inkml:context>
    <inkml:brush xml:id="br0">
      <inkml:brushProperty name="width" value="0.05" units="cm"/>
      <inkml:brushProperty name="height" value="0.05" units="cm"/>
    </inkml:brush>
  </inkml:definitions>
  <inkml:trace contextRef="#ctx0" brushRef="#br0">1 0 24575,'0'0'-8191</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FB4DBD6-B148-46FF-950A-0680BD917705}" type="datetimeFigureOut">
              <a:rPr lang="en-US" smtClean="0"/>
              <a:t>11/22/2021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E42D61-B953-4125-8171-B33C64BC85C9}" type="slidenum">
              <a:rPr lang="en-US" smtClean="0"/>
              <a:t>‹#›</a:t>
            </a:fld>
            <a:endParaRPr lang="en-US"/>
          </a:p>
        </p:txBody>
      </p:sp>
    </p:spTree>
    <p:extLst>
      <p:ext uri="{BB962C8B-B14F-4D97-AF65-F5344CB8AC3E}">
        <p14:creationId xmlns:p14="http://schemas.microsoft.com/office/powerpoint/2010/main" val="532604689"/>
      </p:ext>
    </p:extLst>
  </p:cSld>
  <p:clrMapOvr>
    <a:masterClrMapping/>
  </p:clrMapOvr>
  <mc:AlternateContent xmlns:mc="http://schemas.openxmlformats.org/markup-compatibility/2006" xmlns:p14="http://schemas.microsoft.com/office/powerpoint/2010/main">
    <mc:Choice Requires="p14">
      <p:transition spd="slow" p14:dur="5000">
        <p14:vortex dir="r"/>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B4DBD6-B148-46FF-950A-0680BD917705}" type="datetimeFigureOut">
              <a:rPr lang="en-US" smtClean="0"/>
              <a:t>11/22/2021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E42D61-B953-4125-8171-B33C64BC85C9}" type="slidenum">
              <a:rPr lang="en-US" smtClean="0"/>
              <a:t>‹#›</a:t>
            </a:fld>
            <a:endParaRPr lang="en-US"/>
          </a:p>
        </p:txBody>
      </p:sp>
    </p:spTree>
    <p:extLst>
      <p:ext uri="{BB962C8B-B14F-4D97-AF65-F5344CB8AC3E}">
        <p14:creationId xmlns:p14="http://schemas.microsoft.com/office/powerpoint/2010/main" val="1195937171"/>
      </p:ext>
    </p:extLst>
  </p:cSld>
  <p:clrMapOvr>
    <a:masterClrMapping/>
  </p:clrMapOvr>
  <mc:AlternateContent xmlns:mc="http://schemas.openxmlformats.org/markup-compatibility/2006" xmlns:p14="http://schemas.microsoft.com/office/powerpoint/2010/main">
    <mc:Choice Requires="p14">
      <p:transition spd="slow" p14:dur="5000">
        <p14:vortex dir="r"/>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B4DBD6-B148-46FF-950A-0680BD917705}" type="datetimeFigureOut">
              <a:rPr lang="en-US" smtClean="0"/>
              <a:t>11/22/2021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E42D61-B953-4125-8171-B33C64BC85C9}" type="slidenum">
              <a:rPr lang="en-US" smtClean="0"/>
              <a:t>‹#›</a:t>
            </a:fld>
            <a:endParaRPr lang="en-US"/>
          </a:p>
        </p:txBody>
      </p:sp>
    </p:spTree>
    <p:extLst>
      <p:ext uri="{BB962C8B-B14F-4D97-AF65-F5344CB8AC3E}">
        <p14:creationId xmlns:p14="http://schemas.microsoft.com/office/powerpoint/2010/main" val="3052074831"/>
      </p:ext>
    </p:extLst>
  </p:cSld>
  <p:clrMapOvr>
    <a:masterClrMapping/>
  </p:clrMapOvr>
  <mc:AlternateContent xmlns:mc="http://schemas.openxmlformats.org/markup-compatibility/2006" xmlns:p14="http://schemas.microsoft.com/office/powerpoint/2010/main">
    <mc:Choice Requires="p14">
      <p:transition spd="slow" p14:dur="5000">
        <p14:vortex dir="r"/>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B4DBD6-B148-46FF-950A-0680BD917705}" type="datetimeFigureOut">
              <a:rPr lang="en-US" smtClean="0"/>
              <a:t>11/22/2021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E42D61-B953-4125-8171-B33C64BC85C9}" type="slidenum">
              <a:rPr lang="en-US" smtClean="0"/>
              <a:t>‹#›</a:t>
            </a:fld>
            <a:endParaRPr lang="en-US"/>
          </a:p>
        </p:txBody>
      </p:sp>
    </p:spTree>
    <p:extLst>
      <p:ext uri="{BB962C8B-B14F-4D97-AF65-F5344CB8AC3E}">
        <p14:creationId xmlns:p14="http://schemas.microsoft.com/office/powerpoint/2010/main" val="3113980023"/>
      </p:ext>
    </p:extLst>
  </p:cSld>
  <p:clrMapOvr>
    <a:masterClrMapping/>
  </p:clrMapOvr>
  <mc:AlternateContent xmlns:mc="http://schemas.openxmlformats.org/markup-compatibility/2006" xmlns:p14="http://schemas.microsoft.com/office/powerpoint/2010/main">
    <mc:Choice Requires="p14">
      <p:transition spd="slow" p14:dur="5000">
        <p14:vortex dir="r"/>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FB4DBD6-B148-46FF-950A-0680BD917705}" type="datetimeFigureOut">
              <a:rPr lang="en-US" smtClean="0"/>
              <a:t>11/22/2021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E42D61-B953-4125-8171-B33C64BC85C9}" type="slidenum">
              <a:rPr lang="en-US" smtClean="0"/>
              <a:t>‹#›</a:t>
            </a:fld>
            <a:endParaRPr lang="en-US"/>
          </a:p>
        </p:txBody>
      </p:sp>
    </p:spTree>
    <p:extLst>
      <p:ext uri="{BB962C8B-B14F-4D97-AF65-F5344CB8AC3E}">
        <p14:creationId xmlns:p14="http://schemas.microsoft.com/office/powerpoint/2010/main" val="1357165708"/>
      </p:ext>
    </p:extLst>
  </p:cSld>
  <p:clrMapOvr>
    <a:masterClrMapping/>
  </p:clrMapOvr>
  <mc:AlternateContent xmlns:mc="http://schemas.openxmlformats.org/markup-compatibility/2006" xmlns:p14="http://schemas.microsoft.com/office/powerpoint/2010/main">
    <mc:Choice Requires="p14">
      <p:transition spd="slow" p14:dur="5000">
        <p14:vortex dir="r"/>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FB4DBD6-B148-46FF-950A-0680BD917705}" type="datetimeFigureOut">
              <a:rPr lang="en-US" smtClean="0"/>
              <a:t>11/22/2021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E42D61-B953-4125-8171-B33C64BC85C9}" type="slidenum">
              <a:rPr lang="en-US" smtClean="0"/>
              <a:t>‹#›</a:t>
            </a:fld>
            <a:endParaRPr lang="en-US"/>
          </a:p>
        </p:txBody>
      </p:sp>
    </p:spTree>
    <p:extLst>
      <p:ext uri="{BB962C8B-B14F-4D97-AF65-F5344CB8AC3E}">
        <p14:creationId xmlns:p14="http://schemas.microsoft.com/office/powerpoint/2010/main" val="1919201015"/>
      </p:ext>
    </p:extLst>
  </p:cSld>
  <p:clrMapOvr>
    <a:masterClrMapping/>
  </p:clrMapOvr>
  <mc:AlternateContent xmlns:mc="http://schemas.openxmlformats.org/markup-compatibility/2006" xmlns:p14="http://schemas.microsoft.com/office/powerpoint/2010/main">
    <mc:Choice Requires="p14">
      <p:transition spd="slow" p14:dur="5000">
        <p14:vortex dir="r"/>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FB4DBD6-B148-46FF-950A-0680BD917705}" type="datetimeFigureOut">
              <a:rPr lang="en-US" smtClean="0"/>
              <a:t>11/22/2021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E42D61-B953-4125-8171-B33C64BC85C9}" type="slidenum">
              <a:rPr lang="en-US" smtClean="0"/>
              <a:t>‹#›</a:t>
            </a:fld>
            <a:endParaRPr lang="en-US"/>
          </a:p>
        </p:txBody>
      </p:sp>
    </p:spTree>
    <p:extLst>
      <p:ext uri="{BB962C8B-B14F-4D97-AF65-F5344CB8AC3E}">
        <p14:creationId xmlns:p14="http://schemas.microsoft.com/office/powerpoint/2010/main" val="1593662932"/>
      </p:ext>
    </p:extLst>
  </p:cSld>
  <p:clrMapOvr>
    <a:masterClrMapping/>
  </p:clrMapOvr>
  <mc:AlternateContent xmlns:mc="http://schemas.openxmlformats.org/markup-compatibility/2006" xmlns:p14="http://schemas.microsoft.com/office/powerpoint/2010/main">
    <mc:Choice Requires="p14">
      <p:transition spd="slow" p14:dur="5000">
        <p14:vortex dir="r"/>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FB4DBD6-B148-46FF-950A-0680BD917705}" type="datetimeFigureOut">
              <a:rPr lang="en-US" smtClean="0"/>
              <a:t>11/22/2021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E42D61-B953-4125-8171-B33C64BC85C9}" type="slidenum">
              <a:rPr lang="en-US" smtClean="0"/>
              <a:t>‹#›</a:t>
            </a:fld>
            <a:endParaRPr lang="en-US"/>
          </a:p>
        </p:txBody>
      </p:sp>
    </p:spTree>
    <p:extLst>
      <p:ext uri="{BB962C8B-B14F-4D97-AF65-F5344CB8AC3E}">
        <p14:creationId xmlns:p14="http://schemas.microsoft.com/office/powerpoint/2010/main" val="1683593970"/>
      </p:ext>
    </p:extLst>
  </p:cSld>
  <p:clrMapOvr>
    <a:masterClrMapping/>
  </p:clrMapOvr>
  <mc:AlternateContent xmlns:mc="http://schemas.openxmlformats.org/markup-compatibility/2006" xmlns:p14="http://schemas.microsoft.com/office/powerpoint/2010/main">
    <mc:Choice Requires="p14">
      <p:transition spd="slow" p14:dur="5000">
        <p14:vortex dir="r"/>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B4DBD6-B148-46FF-950A-0680BD917705}" type="datetimeFigureOut">
              <a:rPr lang="en-US" smtClean="0"/>
              <a:t>11/22/2021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E42D61-B953-4125-8171-B33C64BC85C9}" type="slidenum">
              <a:rPr lang="en-US" smtClean="0"/>
              <a:t>‹#›</a:t>
            </a:fld>
            <a:endParaRPr lang="en-US"/>
          </a:p>
        </p:txBody>
      </p:sp>
    </p:spTree>
    <p:extLst>
      <p:ext uri="{BB962C8B-B14F-4D97-AF65-F5344CB8AC3E}">
        <p14:creationId xmlns:p14="http://schemas.microsoft.com/office/powerpoint/2010/main" val="1571694187"/>
      </p:ext>
    </p:extLst>
  </p:cSld>
  <p:clrMapOvr>
    <a:masterClrMapping/>
  </p:clrMapOvr>
  <mc:AlternateContent xmlns:mc="http://schemas.openxmlformats.org/markup-compatibility/2006" xmlns:p14="http://schemas.microsoft.com/office/powerpoint/2010/main">
    <mc:Choice Requires="p14">
      <p:transition spd="slow" p14:dur="5000">
        <p14:vortex dir="r"/>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FB4DBD6-B148-46FF-950A-0680BD917705}" type="datetimeFigureOut">
              <a:rPr lang="en-US" smtClean="0"/>
              <a:t>11/22/2021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E42D61-B953-4125-8171-B33C64BC85C9}" type="slidenum">
              <a:rPr lang="en-US" smtClean="0"/>
              <a:t>‹#›</a:t>
            </a:fld>
            <a:endParaRPr lang="en-US"/>
          </a:p>
        </p:txBody>
      </p:sp>
    </p:spTree>
    <p:extLst>
      <p:ext uri="{BB962C8B-B14F-4D97-AF65-F5344CB8AC3E}">
        <p14:creationId xmlns:p14="http://schemas.microsoft.com/office/powerpoint/2010/main" val="298409701"/>
      </p:ext>
    </p:extLst>
  </p:cSld>
  <p:clrMapOvr>
    <a:masterClrMapping/>
  </p:clrMapOvr>
  <mc:AlternateContent xmlns:mc="http://schemas.openxmlformats.org/markup-compatibility/2006" xmlns:p14="http://schemas.microsoft.com/office/powerpoint/2010/main">
    <mc:Choice Requires="p14">
      <p:transition spd="slow" p14:dur="5000">
        <p14:vortex dir="r"/>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FB4DBD6-B148-46FF-950A-0680BD917705}" type="datetimeFigureOut">
              <a:rPr lang="en-US" smtClean="0"/>
              <a:t>11/22/2021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E42D61-B953-4125-8171-B33C64BC85C9}" type="slidenum">
              <a:rPr lang="en-US" smtClean="0"/>
              <a:t>‹#›</a:t>
            </a:fld>
            <a:endParaRPr lang="en-US"/>
          </a:p>
        </p:txBody>
      </p:sp>
    </p:spTree>
    <p:extLst>
      <p:ext uri="{BB962C8B-B14F-4D97-AF65-F5344CB8AC3E}">
        <p14:creationId xmlns:p14="http://schemas.microsoft.com/office/powerpoint/2010/main" val="105026924"/>
      </p:ext>
    </p:extLst>
  </p:cSld>
  <p:clrMapOvr>
    <a:masterClrMapping/>
  </p:clrMapOvr>
  <mc:AlternateContent xmlns:mc="http://schemas.openxmlformats.org/markup-compatibility/2006" xmlns:p14="http://schemas.microsoft.com/office/powerpoint/2010/main">
    <mc:Choice Requires="p14">
      <p:transition spd="slow" p14:dur="5000">
        <p14:vortex dir="r"/>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B4DBD6-B148-46FF-950A-0680BD917705}" type="datetimeFigureOut">
              <a:rPr lang="en-US" smtClean="0"/>
              <a:t>11/22/2021</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E42D61-B953-4125-8171-B33C64BC85C9}" type="slidenum">
              <a:rPr lang="en-US" smtClean="0"/>
              <a:t>‹#›</a:t>
            </a:fld>
            <a:endParaRPr lang="en-US"/>
          </a:p>
        </p:txBody>
      </p:sp>
    </p:spTree>
    <p:extLst>
      <p:ext uri="{BB962C8B-B14F-4D97-AF65-F5344CB8AC3E}">
        <p14:creationId xmlns:p14="http://schemas.microsoft.com/office/powerpoint/2010/main" val="7743655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5000">
        <p14:vortex dir="r"/>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customXml" Target="../ink/ink1.xml"/><Relationship Id="rId1" Type="http://schemas.openxmlformats.org/officeDocument/2006/relationships/slideLayout" Target="../slideLayouts/slideLayout8.xml"/><Relationship Id="rId5" Type="http://schemas.openxmlformats.org/officeDocument/2006/relationships/image" Target="../media/image14.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customXml" Target="../ink/ink2.xml"/><Relationship Id="rId1" Type="http://schemas.openxmlformats.org/officeDocument/2006/relationships/slideLayout" Target="../slideLayouts/slideLayout2.xml"/><Relationship Id="rId5" Type="http://schemas.openxmlformats.org/officeDocument/2006/relationships/image" Target="../media/image17.jpg"/><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13BB8-BB58-43EC-9E87-8B36222231B5}"/>
              </a:ext>
            </a:extLst>
          </p:cNvPr>
          <p:cNvSpPr>
            <a:spLocks noGrp="1"/>
          </p:cNvSpPr>
          <p:nvPr>
            <p:ph type="ctrTitle"/>
          </p:nvPr>
        </p:nvSpPr>
        <p:spPr>
          <a:xfrm>
            <a:off x="2026920" y="791154"/>
            <a:ext cx="8138160" cy="2023608"/>
          </a:xfrm>
          <a:solidFill>
            <a:schemeClr val="accent1">
              <a:lumMod val="60000"/>
              <a:lumOff val="40000"/>
            </a:schemeClr>
          </a:solidFill>
        </p:spPr>
        <p:style>
          <a:lnRef idx="2">
            <a:schemeClr val="dk1"/>
          </a:lnRef>
          <a:fillRef idx="1">
            <a:schemeClr val="lt1"/>
          </a:fillRef>
          <a:effectRef idx="0">
            <a:schemeClr val="dk1"/>
          </a:effectRef>
          <a:fontRef idx="minor">
            <a:schemeClr val="dk1"/>
          </a:fontRef>
        </p:style>
        <p:txBody>
          <a:bodyPr/>
          <a:lstStyle/>
          <a:p>
            <a:r>
              <a:rPr lang="en-US" dirty="0">
                <a:latin typeface="Algerian" panose="04020705040A02060702" pitchFamily="82" charset="0"/>
              </a:rPr>
              <a:t>ANISHINAABE NATION</a:t>
            </a:r>
            <a:br>
              <a:rPr lang="en-US" dirty="0">
                <a:latin typeface="Algerian" panose="04020705040A02060702" pitchFamily="82" charset="0"/>
              </a:rPr>
            </a:br>
            <a:r>
              <a:rPr lang="en-US" dirty="0">
                <a:latin typeface="Algerian" panose="04020705040A02060702" pitchFamily="82" charset="0"/>
              </a:rPr>
              <a:t>MINNESOTA</a:t>
            </a:r>
          </a:p>
        </p:txBody>
      </p:sp>
      <p:sp>
        <p:nvSpPr>
          <p:cNvPr id="3" name="Subtitle 2">
            <a:extLst>
              <a:ext uri="{FF2B5EF4-FFF2-40B4-BE49-F238E27FC236}">
                <a16:creationId xmlns:a16="http://schemas.microsoft.com/office/drawing/2014/main" id="{00C1CCD2-1C1A-4DCE-B6E2-708768FE9186}"/>
              </a:ext>
            </a:extLst>
          </p:cNvPr>
          <p:cNvSpPr>
            <a:spLocks noGrp="1"/>
          </p:cNvSpPr>
          <p:nvPr>
            <p:ph type="subTitle" idx="1"/>
          </p:nvPr>
        </p:nvSpPr>
        <p:spPr>
          <a:xfrm>
            <a:off x="3149600" y="3664858"/>
            <a:ext cx="5892799" cy="573314"/>
          </a:xfrm>
          <a:solidFill>
            <a:schemeClr val="accent1">
              <a:lumMod val="60000"/>
              <a:lumOff val="40000"/>
            </a:schemeClr>
          </a:solidFill>
        </p:spPr>
        <p:txBody>
          <a:bodyPr>
            <a:normAutofit/>
          </a:bodyPr>
          <a:lstStyle/>
          <a:p>
            <a:r>
              <a:rPr lang="en-US" sz="3200" dirty="0">
                <a:latin typeface="Impact" panose="020B0806030902050204" pitchFamily="34" charset="0"/>
              </a:rPr>
              <a:t>Potential Government Structures</a:t>
            </a:r>
          </a:p>
        </p:txBody>
      </p:sp>
    </p:spTree>
    <p:extLst>
      <p:ext uri="{BB962C8B-B14F-4D97-AF65-F5344CB8AC3E}">
        <p14:creationId xmlns:p14="http://schemas.microsoft.com/office/powerpoint/2010/main" val="3281870455"/>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No description available.">
            <a:extLst>
              <a:ext uri="{FF2B5EF4-FFF2-40B4-BE49-F238E27FC236}">
                <a16:creationId xmlns:a16="http://schemas.microsoft.com/office/drawing/2014/main" id="{3041C7C0-E27E-4E6C-AFC0-D515649258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7531" y="291737"/>
            <a:ext cx="11430000" cy="62266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37372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No description available.">
            <a:extLst>
              <a:ext uri="{FF2B5EF4-FFF2-40B4-BE49-F238E27FC236}">
                <a16:creationId xmlns:a16="http://schemas.microsoft.com/office/drawing/2014/main" id="{183F61F1-542E-4FDD-8D7B-7EE1107E1F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9634" y="252548"/>
            <a:ext cx="11460479" cy="63485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02224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C054F-8ADB-43EA-8179-37128822E66C}"/>
              </a:ext>
            </a:extLst>
          </p:cNvPr>
          <p:cNvSpPr>
            <a:spLocks noGrp="1"/>
          </p:cNvSpPr>
          <p:nvPr>
            <p:ph type="title"/>
          </p:nvPr>
        </p:nvSpPr>
        <p:spPr>
          <a:xfrm>
            <a:off x="897845" y="253998"/>
            <a:ext cx="4414383" cy="1690915"/>
          </a:xfrm>
          <a:solidFill>
            <a:schemeClr val="accent1">
              <a:lumMod val="60000"/>
              <a:lumOff val="40000"/>
            </a:schemeClr>
          </a:solidFill>
        </p:spPr>
        <p:txBody>
          <a:bodyPr>
            <a:normAutofit fontScale="90000"/>
          </a:bodyPr>
          <a:lstStyle/>
          <a:p>
            <a:r>
              <a:rPr lang="en-US" dirty="0">
                <a:latin typeface="Algerian" panose="04020705040A02060702" pitchFamily="82" charset="0"/>
              </a:rPr>
              <a:t>Our Clans are powerful on their own but together we are unconquerable</a:t>
            </a:r>
          </a:p>
        </p:txBody>
      </p:sp>
      <p:pic>
        <p:nvPicPr>
          <p:cNvPr id="6" name="Content Placeholder 5">
            <a:extLst>
              <a:ext uri="{FF2B5EF4-FFF2-40B4-BE49-F238E27FC236}">
                <a16:creationId xmlns:a16="http://schemas.microsoft.com/office/drawing/2014/main" id="{5F059920-2974-4803-B240-F46035AFE10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68132" y="987425"/>
            <a:ext cx="5202311" cy="4873625"/>
          </a:xfrm>
        </p:spPr>
      </p:pic>
      <p:sp>
        <p:nvSpPr>
          <p:cNvPr id="4" name="Text Placeholder 3">
            <a:extLst>
              <a:ext uri="{FF2B5EF4-FFF2-40B4-BE49-F238E27FC236}">
                <a16:creationId xmlns:a16="http://schemas.microsoft.com/office/drawing/2014/main" id="{5548D26C-E056-41BC-9BAE-83BC34302AAE}"/>
              </a:ext>
            </a:extLst>
          </p:cNvPr>
          <p:cNvSpPr>
            <a:spLocks noGrp="1"/>
          </p:cNvSpPr>
          <p:nvPr>
            <p:ph type="body" sz="half" idx="2"/>
          </p:nvPr>
        </p:nvSpPr>
        <p:spPr>
          <a:xfrm>
            <a:off x="897845" y="1944912"/>
            <a:ext cx="4414383" cy="4724402"/>
          </a:xfrm>
          <a:solidFill>
            <a:schemeClr val="accent1"/>
          </a:solidFill>
        </p:spPr>
        <p:txBody>
          <a:bodyPr>
            <a:normAutofit fontScale="92500" lnSpcReduction="10000"/>
          </a:bodyPr>
          <a:lstStyle/>
          <a:p>
            <a:r>
              <a:rPr lang="en-US" sz="2400" dirty="0">
                <a:latin typeface="Impact" panose="020B0806030902050204" pitchFamily="34" charset="0"/>
              </a:rPr>
              <a:t>We are each a plate upon the back of the </a:t>
            </a:r>
            <a:r>
              <a:rPr lang="en-US" sz="2400" dirty="0" err="1">
                <a:latin typeface="Impact" panose="020B0806030902050204" pitchFamily="34" charset="0"/>
              </a:rPr>
              <a:t>Mikinaak</a:t>
            </a:r>
            <a:r>
              <a:rPr lang="en-US" sz="2400" dirty="0">
                <a:latin typeface="Impact" panose="020B0806030902050204" pitchFamily="34" charset="0"/>
              </a:rPr>
              <a:t> (turtle) and it is our duty to unite and be strong and connected. Only together could we hope to build a strong shell to protect our future through the storm. We  owe it to our ancestors for their sacrifices to move ahead as one with clear minds and pure hearts not only to honor them but to make a better path for the next 7 generations. </a:t>
            </a:r>
            <a:r>
              <a:rPr lang="en-US" sz="2400" dirty="0" err="1">
                <a:latin typeface="Impact" panose="020B0806030902050204" pitchFamily="34" charset="0"/>
              </a:rPr>
              <a:t>Giichi-manido</a:t>
            </a:r>
            <a:r>
              <a:rPr lang="en-US" sz="2400" dirty="0">
                <a:latin typeface="Impact" panose="020B0806030902050204" pitchFamily="34" charset="0"/>
              </a:rPr>
              <a:t> gifted us this clan structure as our original form of government to neglect this is to turn our backs on the one whom we owe our very lives to.</a:t>
            </a:r>
          </a:p>
        </p:txBody>
      </p:sp>
    </p:spTree>
    <p:extLst>
      <p:ext uri="{BB962C8B-B14F-4D97-AF65-F5344CB8AC3E}">
        <p14:creationId xmlns:p14="http://schemas.microsoft.com/office/powerpoint/2010/main" val="2947735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D397AB-5178-4A7A-861E-C478B7A7E5CC}"/>
              </a:ext>
            </a:extLst>
          </p:cNvPr>
          <p:cNvSpPr>
            <a:spLocks noGrp="1"/>
          </p:cNvSpPr>
          <p:nvPr>
            <p:ph type="title"/>
          </p:nvPr>
        </p:nvSpPr>
        <p:spPr>
          <a:xfrm>
            <a:off x="245925" y="620202"/>
            <a:ext cx="4880768" cy="1437198"/>
          </a:xfrm>
          <a:solidFill>
            <a:schemeClr val="accent1">
              <a:lumMod val="60000"/>
              <a:lumOff val="40000"/>
            </a:schemeClr>
          </a:solidFill>
        </p:spPr>
        <p:txBody>
          <a:bodyPr>
            <a:normAutofit/>
          </a:bodyPr>
          <a:lstStyle/>
          <a:p>
            <a:r>
              <a:rPr lang="en-US" dirty="0">
                <a:latin typeface="Algerian" panose="04020705040A02060702" pitchFamily="82" charset="0"/>
              </a:rPr>
              <a:t>Citizen Potawatomi nation                     </a:t>
            </a:r>
            <a:r>
              <a:rPr lang="en-US" b="1" dirty="0">
                <a:latin typeface="Algerian" panose="04020705040A02060702" pitchFamily="82" charset="0"/>
              </a:rPr>
              <a:t>legislative districts  </a:t>
            </a:r>
            <a:endParaRPr lang="en-US" dirty="0">
              <a:latin typeface="Algerian" panose="04020705040A02060702" pitchFamily="82" charset="0"/>
            </a:endParaRPr>
          </a:p>
        </p:txBody>
      </p:sp>
      <p:sp>
        <p:nvSpPr>
          <p:cNvPr id="4" name="Text Placeholder 3">
            <a:extLst>
              <a:ext uri="{FF2B5EF4-FFF2-40B4-BE49-F238E27FC236}">
                <a16:creationId xmlns:a16="http://schemas.microsoft.com/office/drawing/2014/main" id="{8147740B-A643-4E05-827C-8E63773F1A34}"/>
              </a:ext>
            </a:extLst>
          </p:cNvPr>
          <p:cNvSpPr>
            <a:spLocks noGrp="1"/>
          </p:cNvSpPr>
          <p:nvPr>
            <p:ph type="body" sz="half" idx="2"/>
          </p:nvPr>
        </p:nvSpPr>
        <p:spPr>
          <a:xfrm>
            <a:off x="245926" y="3631760"/>
            <a:ext cx="4880767" cy="2029569"/>
          </a:xfrm>
          <a:solidFill>
            <a:schemeClr val="accent1"/>
          </a:solidFill>
        </p:spPr>
        <p:txBody>
          <a:bodyPr>
            <a:normAutofit lnSpcReduction="10000"/>
          </a:bodyPr>
          <a:lstStyle/>
          <a:p>
            <a:r>
              <a:rPr lang="en-US" sz="2400" dirty="0">
                <a:latin typeface="Impact" panose="020B0806030902050204" pitchFamily="34" charset="0"/>
              </a:rPr>
              <a:t>Similar to the structure of our Citizen Potawatomi family have done, We can create districts on OUR nations historical territory. Those Ojibwe out side the Territory could be represented  in one but equal district. </a:t>
            </a:r>
          </a:p>
        </p:txBody>
      </p:sp>
      <mc:AlternateContent xmlns:mc="http://schemas.openxmlformats.org/markup-compatibility/2006" xmlns:p14="http://schemas.microsoft.com/office/powerpoint/2010/main">
        <mc:Choice Requires="p14">
          <p:contentPart p14:bwMode="auto" r:id="rId2">
            <p14:nvContentPartPr>
              <p14:cNvPr id="13" name="Ink 12">
                <a:extLst>
                  <a:ext uri="{FF2B5EF4-FFF2-40B4-BE49-F238E27FC236}">
                    <a16:creationId xmlns:a16="http://schemas.microsoft.com/office/drawing/2014/main" id="{175EDCFA-A599-47EA-9C8E-A857669BDA09}"/>
                  </a:ext>
                </a:extLst>
              </p14:cNvPr>
              <p14:cNvContentPartPr/>
              <p14:nvPr/>
            </p14:nvContentPartPr>
            <p14:xfrm>
              <a:off x="7931834" y="1273086"/>
              <a:ext cx="360" cy="360"/>
            </p14:xfrm>
          </p:contentPart>
        </mc:Choice>
        <mc:Fallback xmlns="">
          <p:pic>
            <p:nvPicPr>
              <p:cNvPr id="13" name="Ink 12">
                <a:extLst>
                  <a:ext uri="{FF2B5EF4-FFF2-40B4-BE49-F238E27FC236}">
                    <a16:creationId xmlns:a16="http://schemas.microsoft.com/office/drawing/2014/main" id="{175EDCFA-A599-47EA-9C8E-A857669BDA09}"/>
                  </a:ext>
                </a:extLst>
              </p:cNvPr>
              <p:cNvPicPr/>
              <p:nvPr/>
            </p:nvPicPr>
            <p:blipFill>
              <a:blip r:embed="rId4"/>
              <a:stretch>
                <a:fillRect/>
              </a:stretch>
            </p:blipFill>
            <p:spPr>
              <a:xfrm>
                <a:off x="7868834" y="1210446"/>
                <a:ext cx="126000" cy="126000"/>
              </a:xfrm>
              <a:prstGeom prst="rect">
                <a:avLst/>
              </a:prstGeom>
            </p:spPr>
          </p:pic>
        </mc:Fallback>
      </mc:AlternateContent>
      <p:pic>
        <p:nvPicPr>
          <p:cNvPr id="8" name="Content Placeholder 7">
            <a:extLst>
              <a:ext uri="{FF2B5EF4-FFF2-40B4-BE49-F238E27FC236}">
                <a16:creationId xmlns:a16="http://schemas.microsoft.com/office/drawing/2014/main" id="{77C3E461-2281-4498-BF83-A33B1242296C}"/>
              </a:ext>
            </a:extLst>
          </p:cNvPr>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5126693" y="620202"/>
            <a:ext cx="6819381" cy="5932997"/>
          </a:xfrm>
        </p:spPr>
      </p:pic>
    </p:spTree>
    <p:extLst>
      <p:ext uri="{BB962C8B-B14F-4D97-AF65-F5344CB8AC3E}">
        <p14:creationId xmlns:p14="http://schemas.microsoft.com/office/powerpoint/2010/main" val="2016337116"/>
      </p:ext>
    </p:extLst>
  </p:cSld>
  <p:clrMapOvr>
    <a:masterClrMapping/>
  </p:clrMapOvr>
  <mc:AlternateContent xmlns:mc="http://schemas.openxmlformats.org/markup-compatibility/2006" xmlns:p14="http://schemas.microsoft.com/office/powerpoint/2010/main">
    <mc:Choice Requires="p14">
      <p:transition spd="slow" p14:dur="5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3E2D0-7079-449A-A150-3B8F95A926EF}"/>
              </a:ext>
            </a:extLst>
          </p:cNvPr>
          <p:cNvSpPr>
            <a:spLocks noGrp="1"/>
          </p:cNvSpPr>
          <p:nvPr>
            <p:ph type="title"/>
          </p:nvPr>
        </p:nvSpPr>
        <p:spPr>
          <a:xfrm>
            <a:off x="307454" y="465909"/>
            <a:ext cx="3932237" cy="1600200"/>
          </a:xfrm>
          <a:solidFill>
            <a:schemeClr val="accent1">
              <a:lumMod val="60000"/>
              <a:lumOff val="40000"/>
            </a:schemeClr>
          </a:solidFill>
        </p:spPr>
        <p:txBody>
          <a:bodyPr>
            <a:normAutofit fontScale="90000"/>
          </a:bodyPr>
          <a:lstStyle/>
          <a:p>
            <a:r>
              <a:rPr lang="en-US" dirty="0">
                <a:latin typeface="Algerian" panose="04020705040A02060702" pitchFamily="82" charset="0"/>
              </a:rPr>
              <a:t>A more traditional model incorporating      six councils </a:t>
            </a:r>
          </a:p>
        </p:txBody>
      </p:sp>
      <p:sp>
        <p:nvSpPr>
          <p:cNvPr id="4" name="Text Placeholder 3">
            <a:extLst>
              <a:ext uri="{FF2B5EF4-FFF2-40B4-BE49-F238E27FC236}">
                <a16:creationId xmlns:a16="http://schemas.microsoft.com/office/drawing/2014/main" id="{D5BBEB08-3F43-41BF-A6EE-38297201321E}"/>
              </a:ext>
            </a:extLst>
          </p:cNvPr>
          <p:cNvSpPr>
            <a:spLocks noGrp="1"/>
          </p:cNvSpPr>
          <p:nvPr>
            <p:ph type="body" sz="half" idx="2"/>
          </p:nvPr>
        </p:nvSpPr>
        <p:spPr>
          <a:xfrm>
            <a:off x="307453" y="2598845"/>
            <a:ext cx="3932237" cy="2743201"/>
          </a:xfrm>
          <a:solidFill>
            <a:schemeClr val="accent1"/>
          </a:solidFill>
        </p:spPr>
        <p:txBody>
          <a:bodyPr>
            <a:normAutofit/>
          </a:bodyPr>
          <a:lstStyle/>
          <a:p>
            <a:r>
              <a:rPr lang="en-US" sz="2400" dirty="0">
                <a:latin typeface="Impact" panose="020B0806030902050204" pitchFamily="34" charset="0"/>
              </a:rPr>
              <a:t>We could implement oversight of the TEC with councils of Elders, Youth, Men and Women all under the community citizen council and the off nation council to insure equal, fair and complete representation </a:t>
            </a:r>
          </a:p>
        </p:txBody>
      </p:sp>
      <p:pic>
        <p:nvPicPr>
          <p:cNvPr id="17" name="Picture Placeholder 16">
            <a:extLst>
              <a:ext uri="{FF2B5EF4-FFF2-40B4-BE49-F238E27FC236}">
                <a16:creationId xmlns:a16="http://schemas.microsoft.com/office/drawing/2014/main" id="{1810B853-D252-4009-8C85-1B094328B4A8}"/>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8871" b="8871"/>
          <a:stretch>
            <a:fillRect/>
          </a:stretch>
        </p:blipFill>
        <p:spPr>
          <a:xfrm>
            <a:off x="4239690" y="194807"/>
            <a:ext cx="7806536" cy="6508143"/>
          </a:xfrm>
        </p:spPr>
      </p:pic>
    </p:spTree>
    <p:extLst>
      <p:ext uri="{BB962C8B-B14F-4D97-AF65-F5344CB8AC3E}">
        <p14:creationId xmlns:p14="http://schemas.microsoft.com/office/powerpoint/2010/main" val="1504302245"/>
      </p:ext>
    </p:extLst>
  </p:cSld>
  <p:clrMapOvr>
    <a:masterClrMapping/>
  </p:clrMapOvr>
  <mc:AlternateContent xmlns:mc="http://schemas.openxmlformats.org/markup-compatibility/2006" xmlns:p14="http://schemas.microsoft.com/office/powerpoint/2010/main">
    <mc:Choice Requires="p14">
      <p:transition spd="slow" p14:dur="5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heel(1)">
                                      <p:cBhvr>
                                        <p:cTn id="7"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433FCE-18B2-4E68-BCD9-8846C69D386D}"/>
              </a:ext>
            </a:extLst>
          </p:cNvPr>
          <p:cNvSpPr>
            <a:spLocks noGrp="1"/>
          </p:cNvSpPr>
          <p:nvPr>
            <p:ph type="title"/>
          </p:nvPr>
        </p:nvSpPr>
        <p:spPr>
          <a:solidFill>
            <a:schemeClr val="accent1">
              <a:lumMod val="60000"/>
              <a:lumOff val="40000"/>
            </a:schemeClr>
          </a:solidFill>
        </p:spPr>
        <p:txBody>
          <a:bodyPr>
            <a:normAutofit fontScale="90000"/>
          </a:bodyPr>
          <a:lstStyle/>
          <a:p>
            <a:r>
              <a:rPr lang="en-US" sz="3200" dirty="0">
                <a:latin typeface="Algerian" panose="04020705040A02060702" pitchFamily="82" charset="0"/>
              </a:rPr>
              <a:t>Grand Council made of 2-7 delegates from each Reservation to replace the Secretary of the Interior’s oversite responsibility of our TEC.</a:t>
            </a:r>
          </a:p>
        </p:txBody>
      </p:sp>
      <p:sp>
        <p:nvSpPr>
          <p:cNvPr id="3" name="Text Placeholder 2">
            <a:extLst>
              <a:ext uri="{FF2B5EF4-FFF2-40B4-BE49-F238E27FC236}">
                <a16:creationId xmlns:a16="http://schemas.microsoft.com/office/drawing/2014/main" id="{5A71D89C-441F-4E15-AAB9-FB025E20D40C}"/>
              </a:ext>
            </a:extLst>
          </p:cNvPr>
          <p:cNvSpPr>
            <a:spLocks noGrp="1"/>
          </p:cNvSpPr>
          <p:nvPr>
            <p:ph type="body" idx="1"/>
          </p:nvPr>
        </p:nvSpPr>
        <p:spPr>
          <a:xfrm>
            <a:off x="839789" y="1681163"/>
            <a:ext cx="10512422" cy="823912"/>
          </a:xfrm>
          <a:solidFill>
            <a:schemeClr val="accent1"/>
          </a:solidFill>
        </p:spPr>
        <p:txBody>
          <a:bodyPr/>
          <a:lstStyle/>
          <a:p>
            <a:r>
              <a:rPr lang="en-US" dirty="0">
                <a:latin typeface="Impact" panose="020B0806030902050204" pitchFamily="34" charset="0"/>
              </a:rPr>
              <a:t>We can utilize our clan system or separate Spiritual, Elder, Men, Women, Youth, or other representative body to fill these positions.</a:t>
            </a:r>
          </a:p>
        </p:txBody>
      </p:sp>
      <p:pic>
        <p:nvPicPr>
          <p:cNvPr id="8" name="Content Placeholder 7">
            <a:extLst>
              <a:ext uri="{FF2B5EF4-FFF2-40B4-BE49-F238E27FC236}">
                <a16:creationId xmlns:a16="http://schemas.microsoft.com/office/drawing/2014/main" id="{D0377B8E-C707-4E2B-944C-9DC277E8D508}"/>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2239617" y="2505075"/>
            <a:ext cx="7712766" cy="3684588"/>
          </a:xfrm>
        </p:spPr>
      </p:pic>
    </p:spTree>
    <p:extLst>
      <p:ext uri="{BB962C8B-B14F-4D97-AF65-F5344CB8AC3E}">
        <p14:creationId xmlns:p14="http://schemas.microsoft.com/office/powerpoint/2010/main" val="3518612974"/>
      </p:ext>
    </p:extLst>
  </p:cSld>
  <p:clrMapOvr>
    <a:masterClrMapping/>
  </p:clrMapOvr>
  <mc:AlternateContent xmlns:mc="http://schemas.openxmlformats.org/markup-compatibility/2006" xmlns:p14="http://schemas.microsoft.com/office/powerpoint/2010/main">
    <mc:Choice Requires="p14">
      <p:transition spd="slow" p14:dur="5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6" name="Ink 5">
                <a:extLst>
                  <a:ext uri="{FF2B5EF4-FFF2-40B4-BE49-F238E27FC236}">
                    <a16:creationId xmlns:a16="http://schemas.microsoft.com/office/drawing/2014/main" id="{6E8DD4C8-AD6B-41E2-A39C-F1D2AA050F1F}"/>
                  </a:ext>
                </a:extLst>
              </p14:cNvPr>
              <p14:cNvContentPartPr/>
              <p14:nvPr/>
            </p14:nvContentPartPr>
            <p14:xfrm>
              <a:off x="3506103" y="-2838976"/>
              <a:ext cx="360" cy="360"/>
            </p14:xfrm>
          </p:contentPart>
        </mc:Choice>
        <mc:Fallback xmlns="">
          <p:pic>
            <p:nvPicPr>
              <p:cNvPr id="6" name="Ink 5">
                <a:extLst>
                  <a:ext uri="{FF2B5EF4-FFF2-40B4-BE49-F238E27FC236}">
                    <a16:creationId xmlns:a16="http://schemas.microsoft.com/office/drawing/2014/main" id="{6E8DD4C8-AD6B-41E2-A39C-F1D2AA050F1F}"/>
                  </a:ext>
                </a:extLst>
              </p:cNvPr>
              <p:cNvPicPr/>
              <p:nvPr/>
            </p:nvPicPr>
            <p:blipFill>
              <a:blip r:embed="rId4"/>
              <a:stretch>
                <a:fillRect/>
              </a:stretch>
            </p:blipFill>
            <p:spPr>
              <a:xfrm>
                <a:off x="3497463" y="-2847976"/>
                <a:ext cx="18000" cy="18000"/>
              </a:xfrm>
              <a:prstGeom prst="rect">
                <a:avLst/>
              </a:prstGeom>
            </p:spPr>
          </p:pic>
        </mc:Fallback>
      </mc:AlternateContent>
      <p:pic>
        <p:nvPicPr>
          <p:cNvPr id="7" name="Content Placeholder 6">
            <a:extLst>
              <a:ext uri="{FF2B5EF4-FFF2-40B4-BE49-F238E27FC236}">
                <a16:creationId xmlns:a16="http://schemas.microsoft.com/office/drawing/2014/main" id="{80E04826-A1BA-45E8-BD93-2F4B2E8752EA}"/>
              </a:ext>
            </a:extLst>
          </p:cNvPr>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538391" y="189406"/>
            <a:ext cx="11123478" cy="6500599"/>
          </a:xfrm>
        </p:spPr>
      </p:pic>
    </p:spTree>
    <p:extLst>
      <p:ext uri="{BB962C8B-B14F-4D97-AF65-F5344CB8AC3E}">
        <p14:creationId xmlns:p14="http://schemas.microsoft.com/office/powerpoint/2010/main" val="1982621516"/>
      </p:ext>
    </p:extLst>
  </p:cSld>
  <p:clrMapOvr>
    <a:masterClrMapping/>
  </p:clrMapOvr>
  <mc:AlternateContent xmlns:mc="http://schemas.openxmlformats.org/markup-compatibility/2006" xmlns:p14="http://schemas.microsoft.com/office/powerpoint/2010/main">
    <mc:Choice Requires="p14">
      <p:transition spd="slow" p14:dur="5000">
        <p14:vortex dir="r"/>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F1450B-90C7-4743-916C-D5C48CC1BF6F}"/>
              </a:ext>
            </a:extLst>
          </p:cNvPr>
          <p:cNvSpPr>
            <a:spLocks noGrp="1"/>
          </p:cNvSpPr>
          <p:nvPr>
            <p:ph type="title"/>
          </p:nvPr>
        </p:nvSpPr>
        <p:spPr>
          <a:xfrm>
            <a:off x="1440543" y="107950"/>
            <a:ext cx="8733971" cy="559707"/>
          </a:xfrm>
          <a:solidFill>
            <a:schemeClr val="accent1">
              <a:lumMod val="60000"/>
              <a:lumOff val="40000"/>
            </a:schemeClr>
          </a:solidFill>
        </p:spPr>
        <p:txBody>
          <a:bodyPr>
            <a:normAutofit/>
          </a:bodyPr>
          <a:lstStyle/>
          <a:p>
            <a:r>
              <a:rPr lang="en-US" sz="3200" dirty="0">
                <a:latin typeface="Algerian" panose="04020705040A02060702" pitchFamily="82" charset="0"/>
              </a:rPr>
              <a:t>Ojibwe Government Structure Elements</a:t>
            </a:r>
          </a:p>
        </p:txBody>
      </p:sp>
      <p:pic>
        <p:nvPicPr>
          <p:cNvPr id="6" name="Content Placeholder 5">
            <a:extLst>
              <a:ext uri="{FF2B5EF4-FFF2-40B4-BE49-F238E27FC236}">
                <a16:creationId xmlns:a16="http://schemas.microsoft.com/office/drawing/2014/main" id="{6132CAFB-47CB-4231-8942-3CB51B700C1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4286" y="1719943"/>
            <a:ext cx="11103428" cy="4946877"/>
          </a:xfrm>
        </p:spPr>
      </p:pic>
      <p:sp>
        <p:nvSpPr>
          <p:cNvPr id="4" name="TextBox 3">
            <a:extLst>
              <a:ext uri="{FF2B5EF4-FFF2-40B4-BE49-F238E27FC236}">
                <a16:creationId xmlns:a16="http://schemas.microsoft.com/office/drawing/2014/main" id="{F2507B2F-E3AB-4302-AED1-5CD3E87FC8FE}"/>
              </a:ext>
            </a:extLst>
          </p:cNvPr>
          <p:cNvSpPr txBox="1"/>
          <p:nvPr/>
        </p:nvSpPr>
        <p:spPr>
          <a:xfrm>
            <a:off x="1227363" y="667657"/>
            <a:ext cx="9174843" cy="954107"/>
          </a:xfrm>
          <a:prstGeom prst="rect">
            <a:avLst/>
          </a:prstGeom>
          <a:solidFill>
            <a:schemeClr val="accent1">
              <a:lumMod val="40000"/>
              <a:lumOff val="60000"/>
            </a:schemeClr>
          </a:solidFill>
        </p:spPr>
        <p:txBody>
          <a:bodyPr wrap="square" rtlCol="0">
            <a:spAutoFit/>
          </a:bodyPr>
          <a:lstStyle/>
          <a:p>
            <a:r>
              <a:rPr lang="en-US" sz="2800" dirty="0">
                <a:latin typeface="Impact" panose="020B0806030902050204" pitchFamily="34" charset="0"/>
              </a:rPr>
              <a:t>Here are some basic elements of an Ojibwe community.       Add more and create your own perfect government flow chart.</a:t>
            </a:r>
          </a:p>
        </p:txBody>
      </p:sp>
    </p:spTree>
    <p:extLst>
      <p:ext uri="{BB962C8B-B14F-4D97-AF65-F5344CB8AC3E}">
        <p14:creationId xmlns:p14="http://schemas.microsoft.com/office/powerpoint/2010/main" val="2131259836"/>
      </p:ext>
    </p:extLst>
  </p:cSld>
  <p:clrMapOvr>
    <a:masterClrMapping/>
  </p:clrMapOvr>
  <mc:AlternateContent xmlns:mc="http://schemas.openxmlformats.org/markup-compatibility/2006" xmlns:p14="http://schemas.microsoft.com/office/powerpoint/2010/main">
    <mc:Choice Requires="p14">
      <p:transition spd="slow" p14:dur="5000">
        <p14:vortex dir="r"/>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13504-AFD1-42EA-99F5-D21A1D9B8144}"/>
              </a:ext>
            </a:extLst>
          </p:cNvPr>
          <p:cNvSpPr>
            <a:spLocks noGrp="1"/>
          </p:cNvSpPr>
          <p:nvPr>
            <p:ph type="title"/>
          </p:nvPr>
        </p:nvSpPr>
        <p:spPr>
          <a:xfrm>
            <a:off x="838200" y="174929"/>
            <a:ext cx="10515600" cy="1650696"/>
          </a:xfrm>
          <a:solidFill>
            <a:schemeClr val="accent1">
              <a:lumMod val="60000"/>
              <a:lumOff val="40000"/>
            </a:schemeClr>
          </a:solidFill>
        </p:spPr>
        <p:txBody>
          <a:bodyPr>
            <a:noAutofit/>
          </a:bodyPr>
          <a:lstStyle/>
          <a:p>
            <a:r>
              <a:rPr lang="en-US" sz="2400" dirty="0">
                <a:latin typeface="Impact" panose="020B0806030902050204" pitchFamily="34" charset="0"/>
              </a:rPr>
              <a:t>In his </a:t>
            </a:r>
            <a:r>
              <a:rPr lang="en-US" sz="2400" i="1" dirty="0">
                <a:latin typeface="Impact" panose="020B0806030902050204" pitchFamily="34" charset="0"/>
              </a:rPr>
              <a:t>History of the Ojibwe People </a:t>
            </a:r>
            <a:r>
              <a:rPr lang="en-US" sz="2400" dirty="0">
                <a:latin typeface="Impact" panose="020B0806030902050204" pitchFamily="34" charset="0"/>
              </a:rPr>
              <a:t> (1855), </a:t>
            </a:r>
            <a:r>
              <a:rPr lang="en-US" sz="2400" u="sng" dirty="0">
                <a:latin typeface="Impact" panose="020B0806030902050204" pitchFamily="34" charset="0"/>
              </a:rPr>
              <a:t>William W. Warren </a:t>
            </a:r>
            <a:r>
              <a:rPr lang="en-US" sz="2400" dirty="0">
                <a:latin typeface="Impact" panose="020B0806030902050204" pitchFamily="34" charset="0"/>
              </a:rPr>
              <a:t>recorded 10 major divisions of the Ojibwe in the United States. He mistakenly omitted the Ojibwe located in Michigan, Western Minnesota and Westward, and all of Canada. When identified major historical bands located in Michigan and Ontario are added, the count becomes 15.</a:t>
            </a:r>
            <a:endParaRPr lang="en-US" sz="2400" u="sng" dirty="0">
              <a:latin typeface="Impact" panose="020B0806030902050204" pitchFamily="34" charset="0"/>
            </a:endParaRPr>
          </a:p>
        </p:txBody>
      </p:sp>
      <p:pic>
        <p:nvPicPr>
          <p:cNvPr id="9" name="Content Placeholder 8">
            <a:extLst>
              <a:ext uri="{FF2B5EF4-FFF2-40B4-BE49-F238E27FC236}">
                <a16:creationId xmlns:a16="http://schemas.microsoft.com/office/drawing/2014/main" id="{519C3E90-5A67-45A3-A07D-432B7A6E0AA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825625"/>
            <a:ext cx="10515600" cy="4797244"/>
          </a:xfrm>
        </p:spPr>
      </p:pic>
    </p:spTree>
    <p:extLst>
      <p:ext uri="{BB962C8B-B14F-4D97-AF65-F5344CB8AC3E}">
        <p14:creationId xmlns:p14="http://schemas.microsoft.com/office/powerpoint/2010/main" val="2713391121"/>
      </p:ext>
    </p:extLst>
  </p:cSld>
  <p:clrMapOvr>
    <a:masterClrMapping/>
  </p:clrMapOvr>
  <mc:AlternateContent xmlns:mc="http://schemas.openxmlformats.org/markup-compatibility/2006" xmlns:p14="http://schemas.microsoft.com/office/powerpoint/2010/main">
    <mc:Choice Requires="p14">
      <p:transition spd="slow" p14:dur="5000">
        <p14:vortex dir="r"/>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DA85C-87CA-46AA-A25A-943CE8F8A84A}"/>
              </a:ext>
            </a:extLst>
          </p:cNvPr>
          <p:cNvSpPr>
            <a:spLocks noGrp="1"/>
          </p:cNvSpPr>
          <p:nvPr>
            <p:ph type="ctrTitle"/>
          </p:nvPr>
        </p:nvSpPr>
        <p:spPr>
          <a:xfrm>
            <a:off x="1436914" y="1233714"/>
            <a:ext cx="9231086" cy="933677"/>
          </a:xfrm>
          <a:solidFill>
            <a:schemeClr val="accent1">
              <a:lumMod val="60000"/>
              <a:lumOff val="40000"/>
            </a:schemeClr>
          </a:solidFill>
        </p:spPr>
        <p:txBody>
          <a:bodyPr/>
          <a:lstStyle/>
          <a:p>
            <a:r>
              <a:rPr lang="en-US" dirty="0" err="1">
                <a:latin typeface="Algerian" panose="04020705040A02060702" pitchFamily="82" charset="0"/>
              </a:rPr>
              <a:t>Miigwech</a:t>
            </a:r>
            <a:r>
              <a:rPr lang="en-US" dirty="0">
                <a:latin typeface="Algerian" panose="04020705040A02060702" pitchFamily="82" charset="0"/>
              </a:rPr>
              <a:t> </a:t>
            </a:r>
            <a:r>
              <a:rPr lang="en-US" dirty="0" err="1">
                <a:latin typeface="Algerian" panose="04020705040A02060702" pitchFamily="82" charset="0"/>
              </a:rPr>
              <a:t>Bizindawiyeg</a:t>
            </a:r>
            <a:endParaRPr lang="en-US" dirty="0">
              <a:latin typeface="Algerian" panose="04020705040A02060702" pitchFamily="82" charset="0"/>
            </a:endParaRPr>
          </a:p>
        </p:txBody>
      </p:sp>
      <p:sp>
        <p:nvSpPr>
          <p:cNvPr id="3" name="Subtitle 2">
            <a:extLst>
              <a:ext uri="{FF2B5EF4-FFF2-40B4-BE49-F238E27FC236}">
                <a16:creationId xmlns:a16="http://schemas.microsoft.com/office/drawing/2014/main" id="{7EB71D60-44B2-4FF1-937B-61E9D0CB883E}"/>
              </a:ext>
            </a:extLst>
          </p:cNvPr>
          <p:cNvSpPr>
            <a:spLocks noGrp="1"/>
          </p:cNvSpPr>
          <p:nvPr>
            <p:ph type="subTitle" idx="1"/>
          </p:nvPr>
        </p:nvSpPr>
        <p:spPr>
          <a:xfrm>
            <a:off x="3998686" y="3681866"/>
            <a:ext cx="3570514" cy="628876"/>
          </a:xfrm>
          <a:solidFill>
            <a:schemeClr val="accent1"/>
          </a:solidFill>
        </p:spPr>
        <p:txBody>
          <a:bodyPr>
            <a:normAutofit/>
          </a:bodyPr>
          <a:lstStyle/>
          <a:p>
            <a:r>
              <a:rPr lang="en-US" sz="3600" dirty="0">
                <a:latin typeface="Impact" panose="020B0806030902050204" pitchFamily="34" charset="0"/>
              </a:rPr>
              <a:t>Gi-</a:t>
            </a:r>
            <a:r>
              <a:rPr lang="en-US" sz="3600" dirty="0" err="1">
                <a:latin typeface="Impact" panose="020B0806030902050204" pitchFamily="34" charset="0"/>
              </a:rPr>
              <a:t>Gagwejiim</a:t>
            </a:r>
            <a:r>
              <a:rPr lang="en-US" sz="3600" dirty="0">
                <a:latin typeface="Impact" panose="020B0806030902050204" pitchFamily="34" charset="0"/>
              </a:rPr>
              <a:t>-</a:t>
            </a:r>
            <a:r>
              <a:rPr lang="en-US" sz="3600" dirty="0" err="1">
                <a:latin typeface="Impact" panose="020B0806030902050204" pitchFamily="34" charset="0"/>
              </a:rPr>
              <a:t>ina</a:t>
            </a:r>
            <a:endParaRPr lang="en-US" sz="3600" dirty="0">
              <a:latin typeface="Impact" panose="020B0806030902050204" pitchFamily="34" charset="0"/>
            </a:endParaRPr>
          </a:p>
        </p:txBody>
      </p:sp>
    </p:spTree>
    <p:extLst>
      <p:ext uri="{BB962C8B-B14F-4D97-AF65-F5344CB8AC3E}">
        <p14:creationId xmlns:p14="http://schemas.microsoft.com/office/powerpoint/2010/main" val="4094224276"/>
      </p:ext>
    </p:extLst>
  </p:cSld>
  <p:clrMapOvr>
    <a:masterClrMapping/>
  </p:clrMapOvr>
  <mc:AlternateContent xmlns:mc="http://schemas.openxmlformats.org/markup-compatibility/2006" xmlns:p14="http://schemas.microsoft.com/office/powerpoint/2010/main">
    <mc:Choice Requires="p14">
      <p:transition spd="slow" p14:dur="5000">
        <p14:vortex dir="r"/>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B4D4C-4C9C-46AF-9B5C-26FCEB69E9A9}"/>
              </a:ext>
            </a:extLst>
          </p:cNvPr>
          <p:cNvSpPr>
            <a:spLocks noGrp="1"/>
          </p:cNvSpPr>
          <p:nvPr>
            <p:ph type="title"/>
          </p:nvPr>
        </p:nvSpPr>
        <p:spPr>
          <a:solidFill>
            <a:schemeClr val="accent1">
              <a:lumMod val="60000"/>
              <a:lumOff val="40000"/>
            </a:schemeClr>
          </a:solidFill>
        </p:spPr>
        <p:txBody>
          <a:bodyPr/>
          <a:lstStyle/>
          <a:p>
            <a:r>
              <a:rPr lang="en-US" dirty="0">
                <a:latin typeface="Algerian" panose="04020705040A02060702" pitchFamily="82" charset="0"/>
              </a:rPr>
              <a:t>Our ancestral lands have been diminished but we are still here.</a:t>
            </a:r>
          </a:p>
        </p:txBody>
      </p:sp>
      <p:sp>
        <p:nvSpPr>
          <p:cNvPr id="3" name="Text Placeholder 2">
            <a:extLst>
              <a:ext uri="{FF2B5EF4-FFF2-40B4-BE49-F238E27FC236}">
                <a16:creationId xmlns:a16="http://schemas.microsoft.com/office/drawing/2014/main" id="{86169461-419A-4C67-8591-7E068A3ECF94}"/>
              </a:ext>
            </a:extLst>
          </p:cNvPr>
          <p:cNvSpPr>
            <a:spLocks noGrp="1"/>
          </p:cNvSpPr>
          <p:nvPr>
            <p:ph type="body" idx="1"/>
          </p:nvPr>
        </p:nvSpPr>
        <p:spPr>
          <a:solidFill>
            <a:schemeClr val="accent1"/>
          </a:solidFill>
        </p:spPr>
        <p:txBody>
          <a:bodyPr>
            <a:noAutofit/>
          </a:bodyPr>
          <a:lstStyle/>
          <a:p>
            <a:r>
              <a:rPr lang="en-US" sz="2800" dirty="0">
                <a:latin typeface="Impact" panose="020B0806030902050204" pitchFamily="34" charset="0"/>
              </a:rPr>
              <a:t>Map of Ojibwe Reservations and Reserves </a:t>
            </a:r>
          </a:p>
        </p:txBody>
      </p:sp>
      <p:pic>
        <p:nvPicPr>
          <p:cNvPr id="7" name="Content Placeholder 6">
            <a:extLst>
              <a:ext uri="{FF2B5EF4-FFF2-40B4-BE49-F238E27FC236}">
                <a16:creationId xmlns:a16="http://schemas.microsoft.com/office/drawing/2014/main" id="{966D1AED-83E4-4893-B5B8-A93ED863FCD1}"/>
              </a:ext>
            </a:extLst>
          </p:cNvPr>
          <p:cNvPicPr>
            <a:picLocks noGrp="1" noChangeAspect="1"/>
          </p:cNvPicPr>
          <p:nvPr>
            <p:ph sz="half" idx="2"/>
          </p:nvPr>
        </p:nvPicPr>
        <p:blipFill>
          <a:blip r:embed="rId2"/>
          <a:stretch>
            <a:fillRect/>
          </a:stretch>
        </p:blipFill>
        <p:spPr>
          <a:xfrm>
            <a:off x="836611" y="2505075"/>
            <a:ext cx="5160965" cy="3684588"/>
          </a:xfrm>
          <a:prstGeom prst="rect">
            <a:avLst/>
          </a:prstGeom>
        </p:spPr>
      </p:pic>
      <p:sp>
        <p:nvSpPr>
          <p:cNvPr id="5" name="Text Placeholder 4">
            <a:extLst>
              <a:ext uri="{FF2B5EF4-FFF2-40B4-BE49-F238E27FC236}">
                <a16:creationId xmlns:a16="http://schemas.microsoft.com/office/drawing/2014/main" id="{3DE3C1B4-68E4-44A5-BFF2-78E082C2C963}"/>
              </a:ext>
            </a:extLst>
          </p:cNvPr>
          <p:cNvSpPr>
            <a:spLocks noGrp="1"/>
          </p:cNvSpPr>
          <p:nvPr>
            <p:ph type="body" sz="quarter" idx="3"/>
          </p:nvPr>
        </p:nvSpPr>
        <p:spPr>
          <a:solidFill>
            <a:schemeClr val="accent1"/>
          </a:solidFill>
        </p:spPr>
        <p:txBody>
          <a:bodyPr>
            <a:noAutofit/>
          </a:bodyPr>
          <a:lstStyle/>
          <a:p>
            <a:r>
              <a:rPr lang="en-US" sz="2800" dirty="0">
                <a:latin typeface="Impact" panose="020B0806030902050204" pitchFamily="34" charset="0"/>
              </a:rPr>
              <a:t>Our traditional lands on Turtle Island BC</a:t>
            </a:r>
          </a:p>
        </p:txBody>
      </p:sp>
      <p:pic>
        <p:nvPicPr>
          <p:cNvPr id="8" name="Content Placeholder 7">
            <a:extLst>
              <a:ext uri="{FF2B5EF4-FFF2-40B4-BE49-F238E27FC236}">
                <a16:creationId xmlns:a16="http://schemas.microsoft.com/office/drawing/2014/main" id="{6532DA69-F402-4900-AEEF-A5B443C9EE00}"/>
              </a:ext>
            </a:extLst>
          </p:cNvPr>
          <p:cNvPicPr>
            <a:picLocks noGrp="1" noChangeAspect="1"/>
          </p:cNvPicPr>
          <p:nvPr>
            <p:ph sz="quarter" idx="4"/>
          </p:nvPr>
        </p:nvPicPr>
        <p:blipFill>
          <a:blip r:embed="rId3"/>
          <a:stretch>
            <a:fillRect/>
          </a:stretch>
        </p:blipFill>
        <p:spPr>
          <a:xfrm>
            <a:off x="6191246" y="2505075"/>
            <a:ext cx="5160965" cy="3684588"/>
          </a:xfrm>
          <a:prstGeom prst="rect">
            <a:avLst/>
          </a:prstGeom>
        </p:spPr>
      </p:pic>
    </p:spTree>
    <p:extLst>
      <p:ext uri="{BB962C8B-B14F-4D97-AF65-F5344CB8AC3E}">
        <p14:creationId xmlns:p14="http://schemas.microsoft.com/office/powerpoint/2010/main" val="2743112377"/>
      </p:ext>
    </p:extLst>
  </p:cSld>
  <p:clrMapOvr>
    <a:masterClrMapping/>
  </p:clrMapOvr>
  <mc:AlternateContent xmlns:mc="http://schemas.openxmlformats.org/markup-compatibility/2006" xmlns:p14="http://schemas.microsoft.com/office/powerpoint/2010/main">
    <mc:Choice Requires="p14">
      <p:transition spd="slow" p14:dur="5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down)">
                                      <p:cBhvr>
                                        <p:cTn id="25" dur="580">
                                          <p:stCondLst>
                                            <p:cond delay="0"/>
                                          </p:stCondLst>
                                        </p:cTn>
                                        <p:tgtEl>
                                          <p:spTgt spid="8"/>
                                        </p:tgtEl>
                                      </p:cBhvr>
                                    </p:animEffect>
                                    <p:anim calcmode="lin" valueType="num">
                                      <p:cBhvr>
                                        <p:cTn id="26"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31" dur="26">
                                          <p:stCondLst>
                                            <p:cond delay="650"/>
                                          </p:stCondLst>
                                        </p:cTn>
                                        <p:tgtEl>
                                          <p:spTgt spid="8"/>
                                        </p:tgtEl>
                                      </p:cBhvr>
                                      <p:to x="100000" y="60000"/>
                                    </p:animScale>
                                    <p:animScale>
                                      <p:cBhvr>
                                        <p:cTn id="32" dur="166" decel="50000">
                                          <p:stCondLst>
                                            <p:cond delay="676"/>
                                          </p:stCondLst>
                                        </p:cTn>
                                        <p:tgtEl>
                                          <p:spTgt spid="8"/>
                                        </p:tgtEl>
                                      </p:cBhvr>
                                      <p:to x="100000" y="100000"/>
                                    </p:animScale>
                                    <p:animScale>
                                      <p:cBhvr>
                                        <p:cTn id="33" dur="26">
                                          <p:stCondLst>
                                            <p:cond delay="1312"/>
                                          </p:stCondLst>
                                        </p:cTn>
                                        <p:tgtEl>
                                          <p:spTgt spid="8"/>
                                        </p:tgtEl>
                                      </p:cBhvr>
                                      <p:to x="100000" y="80000"/>
                                    </p:animScale>
                                    <p:animScale>
                                      <p:cBhvr>
                                        <p:cTn id="34" dur="166" decel="50000">
                                          <p:stCondLst>
                                            <p:cond delay="1338"/>
                                          </p:stCondLst>
                                        </p:cTn>
                                        <p:tgtEl>
                                          <p:spTgt spid="8"/>
                                        </p:tgtEl>
                                      </p:cBhvr>
                                      <p:to x="100000" y="100000"/>
                                    </p:animScale>
                                    <p:animScale>
                                      <p:cBhvr>
                                        <p:cTn id="35" dur="26">
                                          <p:stCondLst>
                                            <p:cond delay="1642"/>
                                          </p:stCondLst>
                                        </p:cTn>
                                        <p:tgtEl>
                                          <p:spTgt spid="8"/>
                                        </p:tgtEl>
                                      </p:cBhvr>
                                      <p:to x="100000" y="90000"/>
                                    </p:animScale>
                                    <p:animScale>
                                      <p:cBhvr>
                                        <p:cTn id="36" dur="166" decel="50000">
                                          <p:stCondLst>
                                            <p:cond delay="1668"/>
                                          </p:stCondLst>
                                        </p:cTn>
                                        <p:tgtEl>
                                          <p:spTgt spid="8"/>
                                        </p:tgtEl>
                                      </p:cBhvr>
                                      <p:to x="100000" y="100000"/>
                                    </p:animScale>
                                    <p:animScale>
                                      <p:cBhvr>
                                        <p:cTn id="37" dur="26">
                                          <p:stCondLst>
                                            <p:cond delay="1808"/>
                                          </p:stCondLst>
                                        </p:cTn>
                                        <p:tgtEl>
                                          <p:spTgt spid="8"/>
                                        </p:tgtEl>
                                      </p:cBhvr>
                                      <p:to x="100000" y="95000"/>
                                    </p:animScale>
                                    <p:animScale>
                                      <p:cBhvr>
                                        <p:cTn id="38"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5189B-49D5-484E-ADDF-9B8BA124CD9F}"/>
              </a:ext>
            </a:extLst>
          </p:cNvPr>
          <p:cNvSpPr>
            <a:spLocks noGrp="1"/>
          </p:cNvSpPr>
          <p:nvPr>
            <p:ph type="title"/>
          </p:nvPr>
        </p:nvSpPr>
        <p:spPr>
          <a:xfrm>
            <a:off x="159026" y="982511"/>
            <a:ext cx="4850295" cy="2512613"/>
          </a:xfrm>
          <a:solidFill>
            <a:schemeClr val="accent1">
              <a:lumMod val="60000"/>
              <a:lumOff val="40000"/>
            </a:schemeClr>
          </a:solidFill>
        </p:spPr>
        <p:txBody>
          <a:bodyPr>
            <a:normAutofit/>
          </a:bodyPr>
          <a:lstStyle/>
          <a:p>
            <a:r>
              <a:rPr lang="en-US" dirty="0">
                <a:latin typeface="Algerian" panose="04020705040A02060702" pitchFamily="82" charset="0"/>
              </a:rPr>
              <a:t>Traditionally Anishinaabe society was governed by the “</a:t>
            </a:r>
            <a:r>
              <a:rPr lang="en-US" dirty="0" err="1">
                <a:latin typeface="Algerian" panose="04020705040A02060702" pitchFamily="82" charset="0"/>
              </a:rPr>
              <a:t>doodem</a:t>
            </a:r>
            <a:r>
              <a:rPr lang="en-US" dirty="0">
                <a:latin typeface="Algerian" panose="04020705040A02060702" pitchFamily="82" charset="0"/>
              </a:rPr>
              <a:t>” (clan) Structure </a:t>
            </a:r>
          </a:p>
        </p:txBody>
      </p:sp>
      <p:sp>
        <p:nvSpPr>
          <p:cNvPr id="4" name="Text Placeholder 3">
            <a:extLst>
              <a:ext uri="{FF2B5EF4-FFF2-40B4-BE49-F238E27FC236}">
                <a16:creationId xmlns:a16="http://schemas.microsoft.com/office/drawing/2014/main" id="{A52743D4-47B1-4EB4-8EBB-2A216ACC255A}"/>
              </a:ext>
            </a:extLst>
          </p:cNvPr>
          <p:cNvSpPr>
            <a:spLocks noGrp="1"/>
          </p:cNvSpPr>
          <p:nvPr>
            <p:ph type="body" sz="half" idx="2"/>
          </p:nvPr>
        </p:nvSpPr>
        <p:spPr>
          <a:xfrm>
            <a:off x="159026" y="3761906"/>
            <a:ext cx="4850295" cy="1781093"/>
          </a:xfrm>
          <a:solidFill>
            <a:schemeClr val="accent1"/>
          </a:solidFill>
        </p:spPr>
        <p:txBody>
          <a:bodyPr>
            <a:normAutofit/>
          </a:bodyPr>
          <a:lstStyle/>
          <a:p>
            <a:r>
              <a:rPr lang="en-US" sz="2400" dirty="0">
                <a:latin typeface="Impact" panose="020B0806030902050204" pitchFamily="34" charset="0"/>
              </a:rPr>
              <a:t>There are many forms of the </a:t>
            </a:r>
            <a:r>
              <a:rPr lang="en-US" sz="2400" dirty="0" err="1">
                <a:latin typeface="Impact" panose="020B0806030902050204" pitchFamily="34" charset="0"/>
              </a:rPr>
              <a:t>Doodem</a:t>
            </a:r>
            <a:r>
              <a:rPr lang="en-US" sz="2400" dirty="0">
                <a:latin typeface="Impact" panose="020B0806030902050204" pitchFamily="34" charset="0"/>
              </a:rPr>
              <a:t> structure that differ from community to community. One thing they have in common however is there are 7 principle clans, sometimes 6.</a:t>
            </a:r>
          </a:p>
        </p:txBody>
      </p:sp>
      <p:pic>
        <p:nvPicPr>
          <p:cNvPr id="8" name="Content Placeholder 7">
            <a:extLst>
              <a:ext uri="{FF2B5EF4-FFF2-40B4-BE49-F238E27FC236}">
                <a16:creationId xmlns:a16="http://schemas.microsoft.com/office/drawing/2014/main" id="{76F48902-39D6-4636-B660-C612B792953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83188" y="322028"/>
            <a:ext cx="6849786" cy="6142382"/>
          </a:xfrm>
        </p:spPr>
      </p:pic>
    </p:spTree>
    <p:extLst>
      <p:ext uri="{BB962C8B-B14F-4D97-AF65-F5344CB8AC3E}">
        <p14:creationId xmlns:p14="http://schemas.microsoft.com/office/powerpoint/2010/main" val="17151896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No description available.">
            <a:extLst>
              <a:ext uri="{FF2B5EF4-FFF2-40B4-BE49-F238E27FC236}">
                <a16:creationId xmlns:a16="http://schemas.microsoft.com/office/drawing/2014/main" id="{74E81795-F898-44EC-B257-9EBABC63D1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404" y="178525"/>
            <a:ext cx="11425670" cy="63920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2322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No description available.">
            <a:extLst>
              <a:ext uri="{FF2B5EF4-FFF2-40B4-BE49-F238E27FC236}">
                <a16:creationId xmlns:a16="http://schemas.microsoft.com/office/drawing/2014/main" id="{1ED48D3D-EBEE-4EFA-8590-57B2F4C0FB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8342" y="164200"/>
            <a:ext cx="11447417" cy="6449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41125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No description available.">
            <a:extLst>
              <a:ext uri="{FF2B5EF4-FFF2-40B4-BE49-F238E27FC236}">
                <a16:creationId xmlns:a16="http://schemas.microsoft.com/office/drawing/2014/main" id="{253A2898-F0E4-4156-A211-7A43535887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5227" y="191587"/>
            <a:ext cx="11593744" cy="63779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73039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No description available.">
            <a:extLst>
              <a:ext uri="{FF2B5EF4-FFF2-40B4-BE49-F238E27FC236}">
                <a16:creationId xmlns:a16="http://schemas.microsoft.com/office/drawing/2014/main" id="{D94ED775-051C-4FDB-B655-62F1E3CC99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2697" y="274320"/>
            <a:ext cx="11443063" cy="63267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40844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No description available.">
            <a:extLst>
              <a:ext uri="{FF2B5EF4-FFF2-40B4-BE49-F238E27FC236}">
                <a16:creationId xmlns:a16="http://schemas.microsoft.com/office/drawing/2014/main" id="{CCD3922A-1738-456E-934C-C6948DDC64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1886" y="317863"/>
            <a:ext cx="11438708" cy="61787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40795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No description available.">
            <a:extLst>
              <a:ext uri="{FF2B5EF4-FFF2-40B4-BE49-F238E27FC236}">
                <a16:creationId xmlns:a16="http://schemas.microsoft.com/office/drawing/2014/main" id="{68EA6205-544E-46A7-9C1A-4C12CF0F65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8011" y="287382"/>
            <a:ext cx="11443063" cy="62440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09820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2727</TotalTime>
  <Words>428</Words>
  <Application>Microsoft Office PowerPoint</Application>
  <PresentationFormat>Widescreen</PresentationFormat>
  <Paragraphs>20</Paragraphs>
  <Slides>19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Algerian</vt:lpstr>
      <vt:lpstr>Arial</vt:lpstr>
      <vt:lpstr>Calibri</vt:lpstr>
      <vt:lpstr>Calibri Light</vt:lpstr>
      <vt:lpstr>Impact</vt:lpstr>
      <vt:lpstr>Office Theme</vt:lpstr>
      <vt:lpstr>ANISHINAABE NATION MINNESOTA</vt:lpstr>
      <vt:lpstr>Our ancestral lands have been diminished but we are still here.</vt:lpstr>
      <vt:lpstr>Traditionally Anishinaabe society was governed by the “doodem” (clan) Structure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Our Clans are powerful on their own but together we are unconquerable</vt:lpstr>
      <vt:lpstr>Citizen Potawatomi nation                     legislative districts  </vt:lpstr>
      <vt:lpstr>A more traditional model incorporating      six councils </vt:lpstr>
      <vt:lpstr>Grand Council made of 2-7 delegates from each Reservation to replace the Secretary of the Interior’s oversite responsibility of our TEC.</vt:lpstr>
      <vt:lpstr>PowerPoint Presentation</vt:lpstr>
      <vt:lpstr>Ojibwe Government Structure Elements</vt:lpstr>
      <vt:lpstr>In his History of the Ojibwe People  (1855), William W. Warren recorded 10 major divisions of the Ojibwe in the United States. He mistakenly omitted the Ojibwe located in Michigan, Western Minnesota and Westward, and all of Canada. When identified major historical bands located in Michigan and Ontario are added, the count becomes 15.</vt:lpstr>
      <vt:lpstr>Miigwech Bizindawiyeg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ANISHINAABE NATION MINNESOTA</dc:title>
  <dc:creator>michael smith</dc:creator>
  <cp:lastModifiedBy>Cheryl Edwards</cp:lastModifiedBy>
  <cp:revision>34</cp:revision>
  <dcterms:created xsi:type="dcterms:W3CDTF">2021-11-04T04:47:21Z</dcterms:created>
  <dcterms:modified xsi:type="dcterms:W3CDTF">2021-11-22T20:46:27Z</dcterms:modified>
</cp:coreProperties>
</file>